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4" r:id="rId17"/>
    <p:sldId id="273" r:id="rId18"/>
    <p:sldId id="275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6E3F"/>
    <a:srgbClr val="E6E6E6"/>
    <a:srgbClr val="4C8045"/>
    <a:srgbClr val="68945C"/>
    <a:srgbClr val="7C191E"/>
    <a:srgbClr val="BED2BB"/>
    <a:srgbClr val="00FF00"/>
    <a:srgbClr val="3F6755"/>
    <a:srgbClr val="5562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42" autoAdjust="0"/>
    <p:restoredTop sz="94712" autoAdjust="0"/>
  </p:normalViewPr>
  <p:slideViewPr>
    <p:cSldViewPr snapToGrid="0" showGuides="1">
      <p:cViewPr varScale="1">
        <p:scale>
          <a:sx n="118" d="100"/>
          <a:sy n="118" d="100"/>
        </p:scale>
        <p:origin x="54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FDAD12-1C13-ECCF-2581-568F591314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4E64B6C-386C-FBA1-06E8-7B44C6C53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1A2162-DD4C-5FCC-5994-E0BA07C2C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503EB1-04C8-3FB9-E6E7-BD78B4EB9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072EFB-0F24-292E-1D16-F6B211DA5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1419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1A711A-0F97-E335-E6B2-48C4A53AB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3B24DFC-723B-903F-C426-43DB641118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19B90B-1010-62B1-1B9B-754E49040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B91DE5-4669-7DEC-64BA-3634BB1CD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23B985-9D86-87AF-F4D1-1A16104C6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3749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66006DB-D680-43B2-9992-C21A31F11B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3007E4-0366-8170-752E-6464FE091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DACDF9-5208-FC24-571A-66C3E235E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463F2F-C06C-5413-0314-C815BDE59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C7E207-6285-A71A-D412-746B536C0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0951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363B85-B7A5-6E8F-22AC-854509B69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F36A4B-CDA6-9B7B-0EC6-F68BC0422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F7CE78-2707-8FEE-D234-D4BF58D5F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A5018C-BF7D-5801-BE76-16B39D9A5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C381DA-6B3A-24E3-2467-5E1A61ED4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5081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DFA62A-9D69-AF17-3620-65B2849AB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9608B0-5DC9-14EE-1F32-151FB5EB6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FFD941-12BB-4E4F-EE6A-B7403478E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60F3D9-FC9B-582E-0A37-DB8206842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1C23A3-C09D-8A34-192B-505737CC3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970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D9DF18-F83A-E11A-E518-70374D47B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1C6C2C-91BD-3B7A-8C7B-1316A113A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3379413-AC3F-7B7C-EE9F-460DC4C420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F7D190-5ABE-36F6-4EF9-10C6782CC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2EB9D7-1517-BBAB-A448-E5AF4BFD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BD886F-1169-6480-C35F-C43D6A95C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213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187E3F-A16E-210C-A54C-EF63F5EE8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D8EB94-64EA-C9E9-F95E-DFEF16DED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58F044-2545-5518-43D3-37B8885023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FD0D601-1EAA-98E5-FC6C-CA0687C563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14E4FEE-AA93-B9D9-B9BF-E34D782983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429AEF2-025B-C52C-93DD-D3BF2A375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3E0DC72-92A4-26BB-CE8E-35DFEC3FF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710A280-4492-1A16-2E7F-01BB5193B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962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05ED92-E351-A3A0-D103-CD5D3DE35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9BD2064-363B-2A45-BC18-42807CB8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709E587-4C37-386C-9549-2255523F2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9032437-DCAD-8B2D-8D31-2007630A9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9477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664C015-1666-E87A-AD63-3F75BB2AA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25F9E86-FB57-A8F6-0BD7-40DAFFC98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5DFF87-EF9B-E309-7E19-F6AF1E4AB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7677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5D55F5-7077-6D80-ABCE-9A70977DA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E6021A-8AC7-3705-C538-A1A9FEFC6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CC61C8C-A59A-B5CA-6823-EA02D5D1C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3E8CE0-4730-3804-7326-AD0A12169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0611E4-B5DC-EBE8-226D-254F807BB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5868FE-43EF-E21E-BD71-BD5D2A812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486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809DE1-F73F-189D-1E1C-9456C8C70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A91EADA-47E5-6AA9-D688-A010ABD585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74098C-9DD0-464F-3C67-3061FD1DA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09D3EA-B215-A7C8-224F-8C2A283B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2900ECB-0CE2-2B69-B627-F7415B8FB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AB5486-4699-7BDD-A44E-CEEB29240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847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9185484-565D-38EC-D2BE-448C1AF75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DC9066-42EE-C2EB-E896-3A0258D86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F0EA2A-ECF3-69CD-CDBE-840D717D5A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4BC63-3963-43EF-934E-5D8EBF902283}" type="datetimeFigureOut">
              <a:rPr lang="zh-CN" altLang="en-US" smtClean="0"/>
              <a:t>2023/6/6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DC4F12-D36D-6E5E-D0C2-DA0EFA3BCB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25FD89-DAE5-9EE4-5D97-4770D7B9D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39025-3898-4049-8892-49F29FFDE3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486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6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34AD3014-FAC2-D164-ADB8-A1C3EF10F304}"/>
              </a:ext>
            </a:extLst>
          </p:cNvPr>
          <p:cNvSpPr txBox="1"/>
          <p:nvPr/>
        </p:nvSpPr>
        <p:spPr>
          <a:xfrm>
            <a:off x="1927090" y="-763211"/>
            <a:ext cx="5605636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13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雀</a:t>
            </a:r>
            <a:endParaRPr lang="zh-CN" altLang="en-US" sz="48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9407F88-9DF7-8413-DBEB-05652874E714}"/>
              </a:ext>
            </a:extLst>
          </p:cNvPr>
          <p:cNvSpPr txBox="1"/>
          <p:nvPr/>
        </p:nvSpPr>
        <p:spPr>
          <a:xfrm>
            <a:off x="-2027299" y="2315532"/>
            <a:ext cx="6220690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1300" dirty="0">
                <a:solidFill>
                  <a:srgbClr val="C00000">
                    <a:alpha val="18000"/>
                  </a:srgb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志</a:t>
            </a:r>
            <a:endParaRPr lang="zh-CN" altLang="en-US" sz="41300" dirty="0">
              <a:solidFill>
                <a:schemeClr val="tx1">
                  <a:alpha val="18000"/>
                </a:schemeClr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11730F6-28F1-0111-0A56-7ADE14658E7C}"/>
              </a:ext>
            </a:extLst>
          </p:cNvPr>
          <p:cNvSpPr txBox="1"/>
          <p:nvPr/>
        </p:nvSpPr>
        <p:spPr>
          <a:xfrm>
            <a:off x="2972822" y="4694967"/>
            <a:ext cx="2662159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600" dirty="0">
                <a:solidFill>
                  <a:schemeClr val="tx1">
                    <a:alpha val="41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之</a:t>
            </a:r>
            <a:endParaRPr lang="zh-CN" altLang="en-US" sz="16600" dirty="0">
              <a:solidFill>
                <a:schemeClr val="tx1">
                  <a:alpha val="41000"/>
                </a:schemeClr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59BC522-8FDB-E7D1-F71A-11496E7CC4C4}"/>
              </a:ext>
            </a:extLst>
          </p:cNvPr>
          <p:cNvSpPr txBox="1"/>
          <p:nvPr/>
        </p:nvSpPr>
        <p:spPr>
          <a:xfrm>
            <a:off x="6717809" y="1173292"/>
            <a:ext cx="8357373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13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青</a:t>
            </a:r>
            <a:endParaRPr lang="zh-CN" altLang="en-US" sz="8800" dirty="0">
              <a:solidFill>
                <a:srgbClr val="68945C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D07F66B-5C5C-237B-34D3-33B6BCB57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4E0D569-1894-320B-B782-097B67C7BC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0000"/>
                  <a:lumMod val="88000"/>
                  <a:lumOff val="12000"/>
                </a:schemeClr>
              </a:gs>
              <a:gs pos="68000">
                <a:schemeClr val="tx1">
                  <a:alpha val="58000"/>
                  <a:lumMod val="0"/>
                </a:schemeClr>
              </a:gs>
              <a:gs pos="83000">
                <a:schemeClr val="tx1">
                  <a:lumMod val="0"/>
                  <a:alpha val="73000"/>
                </a:schemeClr>
              </a:gs>
              <a:gs pos="100000">
                <a:schemeClr val="tx1">
                  <a:alpha val="82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DA5D51B-42A1-1CED-821D-09B49B4368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25050" y="5575501"/>
            <a:ext cx="2056845" cy="1098613"/>
          </a:xfrm>
        </p:spPr>
        <p:txBody>
          <a:bodyPr>
            <a:normAutofit/>
          </a:bodyPr>
          <a:lstStyle/>
          <a:p>
            <a:pPr algn="l"/>
            <a:r>
              <a:rPr lang="en-US" altLang="zh-CN" sz="1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21200723 </a:t>
            </a:r>
            <a:r>
              <a:rPr lang="zh-CN" altLang="en-US" sz="1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马昭</a:t>
            </a:r>
            <a:endParaRPr lang="en-US" altLang="zh-CN" sz="18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/>
            <a:r>
              <a:rPr lang="en-US" altLang="zh-CN" sz="1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21200612 </a:t>
            </a:r>
            <a:r>
              <a:rPr lang="zh-CN" altLang="en-US" sz="1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郭冠男</a:t>
            </a:r>
            <a:endParaRPr lang="en-US" altLang="zh-CN" sz="18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/>
            <a:r>
              <a:rPr lang="zh-CN" altLang="en-US" sz="1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作品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DD0B8E1-2DC3-5B2C-1969-9791DC9F83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C3EF435-D746-9B43-B54F-9AA2ED3175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950" y="1282499"/>
            <a:ext cx="7658100" cy="1381125"/>
          </a:xfrm>
          <a:prstGeom prst="rect">
            <a:avLst/>
          </a:prstGeom>
          <a:effectLst>
            <a:glow rad="114300">
              <a:srgbClr val="00FF00">
                <a:alpha val="18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5575602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EB9D18C-F82A-D3C2-6AEB-54724E79373B}"/>
              </a:ext>
            </a:extLst>
          </p:cNvPr>
          <p:cNvSpPr txBox="1"/>
          <p:nvPr/>
        </p:nvSpPr>
        <p:spPr>
          <a:xfrm>
            <a:off x="11072282" y="282885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游戏规则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A5C795E-8917-621C-0E92-62A563914EDC}"/>
              </a:ext>
            </a:extLst>
          </p:cNvPr>
          <p:cNvSpPr txBox="1"/>
          <p:nvPr/>
        </p:nvSpPr>
        <p:spPr>
          <a:xfrm>
            <a:off x="4377330" y="742260"/>
            <a:ext cx="343733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0" dirty="0">
                <a:effectLst/>
                <a:latin typeface="JetBrains Mono" panose="02000009000000000000" pitchFamily="49" charset="0"/>
              </a:rPr>
              <a:t>得分规则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2D85764-73CE-D31E-73DA-C278C0B33ADB}"/>
              </a:ext>
            </a:extLst>
          </p:cNvPr>
          <p:cNvSpPr txBox="1"/>
          <p:nvPr/>
        </p:nvSpPr>
        <p:spPr>
          <a:xfrm>
            <a:off x="4946609" y="1691903"/>
            <a:ext cx="22987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b="0" dirty="0">
                <a:effectLst/>
                <a:latin typeface="JetBrains Mono" panose="02000009000000000000" pitchFamily="49" charset="0"/>
              </a:rPr>
              <a:t>打击抽牌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3AE1A0D-B9E2-8CEA-6697-FF2174356ECC}"/>
              </a:ext>
            </a:extLst>
          </p:cNvPr>
          <p:cNvSpPr txBox="1"/>
          <p:nvPr/>
        </p:nvSpPr>
        <p:spPr>
          <a:xfrm>
            <a:off x="3530837" y="336713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主动消耗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2738C4D-3ABF-D8B0-EF19-82CEB876B27C}"/>
              </a:ext>
            </a:extLst>
          </p:cNvPr>
          <p:cNvSpPr txBox="1"/>
          <p:nvPr/>
        </p:nvSpPr>
        <p:spPr>
          <a:xfrm>
            <a:off x="5285521" y="273479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0" dirty="0">
                <a:effectLst/>
                <a:latin typeface="JetBrains Mono" panose="02000009000000000000" pitchFamily="49" charset="0"/>
              </a:rPr>
              <a:t>消耗方法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629BF4B-FED1-4051-CE2C-A9569979461D}"/>
              </a:ext>
            </a:extLst>
          </p:cNvPr>
          <p:cNvSpPr txBox="1"/>
          <p:nvPr/>
        </p:nvSpPr>
        <p:spPr>
          <a:xfrm>
            <a:off x="4575671" y="3825252"/>
            <a:ext cx="3139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按下</a:t>
            </a:r>
            <a:r>
              <a:rPr lang="en-US" altLang="zh-CN" sz="2400" b="0" dirty="0">
                <a:solidFill>
                  <a:srgbClr val="7C191E"/>
                </a:solidFill>
                <a:effectLst/>
                <a:latin typeface="JetBrains Mono" panose="02000009000000000000" pitchFamily="49" charset="0"/>
              </a:rPr>
              <a:t>Q</a:t>
            </a:r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键主动触发</a:t>
            </a:r>
            <a:r>
              <a:rPr lang="zh-CN" altLang="en-US" sz="2400" b="0" dirty="0">
                <a:solidFill>
                  <a:srgbClr val="7C191E"/>
                </a:solidFill>
                <a:effectLst/>
                <a:latin typeface="JetBrains Mono" panose="02000009000000000000" pitchFamily="49" charset="0"/>
              </a:rPr>
              <a:t>过牌</a:t>
            </a:r>
            <a:endParaRPr lang="en-US" altLang="zh-CN" sz="2400" b="0" dirty="0">
              <a:solidFill>
                <a:srgbClr val="7C191E"/>
              </a:solidFill>
              <a:effectLst/>
              <a:latin typeface="JetBrains Mono" panose="02000009000000000000" pitchFamily="49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211E03B-B319-86FB-2422-571AE5B8F8B8}"/>
              </a:ext>
            </a:extLst>
          </p:cNvPr>
          <p:cNvSpPr txBox="1"/>
          <p:nvPr/>
        </p:nvSpPr>
        <p:spPr>
          <a:xfrm>
            <a:off x="3530837" y="4704432"/>
            <a:ext cx="1415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被动消耗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B343696-3FE0-1645-512D-8BA9EFADBAE8}"/>
              </a:ext>
            </a:extLst>
          </p:cNvPr>
          <p:cNvSpPr txBox="1"/>
          <p:nvPr/>
        </p:nvSpPr>
        <p:spPr>
          <a:xfrm>
            <a:off x="4575671" y="5166097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当牌量溢出时，自动触发</a:t>
            </a:r>
            <a:r>
              <a:rPr lang="zh-CN" altLang="en-US" sz="2400" b="0" dirty="0">
                <a:solidFill>
                  <a:srgbClr val="7C191E"/>
                </a:solidFill>
                <a:effectLst/>
                <a:latin typeface="JetBrains Mono" panose="02000009000000000000" pitchFamily="49" charset="0"/>
              </a:rPr>
              <a:t>过牌</a:t>
            </a:r>
            <a:endParaRPr lang="en-US" altLang="zh-CN" sz="2400" b="0" dirty="0">
              <a:effectLst/>
              <a:latin typeface="JetBrains Mono" panose="02000009000000000000" pitchFamily="49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3CE10C9-3BB3-5D8F-1133-767F9F77E79F}"/>
              </a:ext>
            </a:extLst>
          </p:cNvPr>
          <p:cNvSpPr txBox="1"/>
          <p:nvPr/>
        </p:nvSpPr>
        <p:spPr>
          <a:xfrm>
            <a:off x="4580428" y="5692865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当四张同色牌时，自动触发</a:t>
            </a:r>
            <a:r>
              <a:rPr lang="zh-CN" altLang="en-US" sz="2400" b="0" dirty="0">
                <a:solidFill>
                  <a:srgbClr val="7C191E"/>
                </a:solidFill>
                <a:effectLst/>
                <a:latin typeface="JetBrains Mono" panose="02000009000000000000" pitchFamily="49" charset="0"/>
              </a:rPr>
              <a:t>杠</a:t>
            </a:r>
            <a:endParaRPr lang="en-US" altLang="zh-CN" sz="2400" b="0" dirty="0">
              <a:solidFill>
                <a:srgbClr val="7C191E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4153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EB9D18C-F82A-D3C2-6AEB-54724E79373B}"/>
              </a:ext>
            </a:extLst>
          </p:cNvPr>
          <p:cNvSpPr txBox="1"/>
          <p:nvPr/>
        </p:nvSpPr>
        <p:spPr>
          <a:xfrm>
            <a:off x="11072282" y="282885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游戏规则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A5C795E-8917-621C-0E92-62A563914EDC}"/>
              </a:ext>
            </a:extLst>
          </p:cNvPr>
          <p:cNvSpPr txBox="1"/>
          <p:nvPr/>
        </p:nvSpPr>
        <p:spPr>
          <a:xfrm>
            <a:off x="4377330" y="742260"/>
            <a:ext cx="343733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0" dirty="0">
                <a:effectLst/>
                <a:latin typeface="JetBrains Mono" panose="02000009000000000000" pitchFamily="49" charset="0"/>
              </a:rPr>
              <a:t>得分规则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2D85764-73CE-D31E-73DA-C278C0B33ADB}"/>
              </a:ext>
            </a:extLst>
          </p:cNvPr>
          <p:cNvSpPr txBox="1"/>
          <p:nvPr/>
        </p:nvSpPr>
        <p:spPr>
          <a:xfrm>
            <a:off x="4946609" y="1691903"/>
            <a:ext cx="22987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b="0" dirty="0">
                <a:effectLst/>
                <a:latin typeface="JetBrains Mono" panose="02000009000000000000" pitchFamily="49" charset="0"/>
              </a:rPr>
              <a:t>过牌得分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3AE1A0D-B9E2-8CEA-6697-FF2174356ECC}"/>
              </a:ext>
            </a:extLst>
          </p:cNvPr>
          <p:cNvSpPr txBox="1"/>
          <p:nvPr/>
        </p:nvSpPr>
        <p:spPr>
          <a:xfrm>
            <a:off x="1651933" y="3913121"/>
            <a:ext cx="4246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消耗一张颜色最少的牌，</a:t>
            </a:r>
            <a:r>
              <a:rPr lang="en-US" altLang="zh-CN" sz="2400" b="0" dirty="0">
                <a:effectLst/>
                <a:latin typeface="JetBrains Mono" panose="02000009000000000000" pitchFamily="49" charset="0"/>
              </a:rPr>
              <a:t>+</a:t>
            </a:r>
            <a:r>
              <a:rPr lang="en-US" altLang="zh-CN" sz="2400" b="0" dirty="0">
                <a:solidFill>
                  <a:srgbClr val="7C191E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2738C4D-3ABF-D8B0-EF19-82CEB876B27C}"/>
              </a:ext>
            </a:extLst>
          </p:cNvPr>
          <p:cNvSpPr txBox="1"/>
          <p:nvPr/>
        </p:nvSpPr>
        <p:spPr>
          <a:xfrm>
            <a:off x="2872459" y="316739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0" dirty="0">
                <a:effectLst/>
                <a:latin typeface="JetBrains Mono" panose="02000009000000000000" pitchFamily="49" charset="0"/>
              </a:rPr>
              <a:t>过牌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211E03B-B319-86FB-2422-571AE5B8F8B8}"/>
              </a:ext>
            </a:extLst>
          </p:cNvPr>
          <p:cNvSpPr txBox="1"/>
          <p:nvPr/>
        </p:nvSpPr>
        <p:spPr>
          <a:xfrm>
            <a:off x="7619718" y="3198167"/>
            <a:ext cx="1415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杠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4EB8A82-ACEA-FC2C-6B41-FFDD0D13504E}"/>
              </a:ext>
            </a:extLst>
          </p:cNvPr>
          <p:cNvSpPr txBox="1"/>
          <p:nvPr/>
        </p:nvSpPr>
        <p:spPr>
          <a:xfrm>
            <a:off x="6603834" y="3913120"/>
            <a:ext cx="3323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消耗四张同色牌，</a:t>
            </a:r>
            <a:r>
              <a:rPr lang="en-US" altLang="zh-CN" sz="2400" b="0" dirty="0">
                <a:effectLst/>
                <a:latin typeface="JetBrains Mono" panose="02000009000000000000" pitchFamily="49" charset="0"/>
              </a:rPr>
              <a:t>+</a:t>
            </a:r>
            <a:r>
              <a:rPr lang="en-US" altLang="zh-CN" sz="2400" b="0" dirty="0">
                <a:solidFill>
                  <a:srgbClr val="7C191E"/>
                </a:solidFill>
                <a:effectLst/>
                <a:latin typeface="JetBrains Mono" panose="02000009000000000000" pitchFamily="49" charset="0"/>
              </a:rPr>
              <a:t>8</a:t>
            </a:r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4B0CCC8-E117-68D6-88C9-7C86C56BE4FD}"/>
              </a:ext>
            </a:extLst>
          </p:cNvPr>
          <p:cNvSpPr txBox="1"/>
          <p:nvPr/>
        </p:nvSpPr>
        <p:spPr>
          <a:xfrm>
            <a:off x="11072280" y="6996834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截图演示</a:t>
            </a:r>
          </a:p>
        </p:txBody>
      </p:sp>
    </p:spTree>
    <p:extLst>
      <p:ext uri="{BB962C8B-B14F-4D97-AF65-F5344CB8AC3E}">
        <p14:creationId xmlns:p14="http://schemas.microsoft.com/office/powerpoint/2010/main" val="436875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EB9D18C-F82A-D3C2-6AEB-54724E79373B}"/>
              </a:ext>
            </a:extLst>
          </p:cNvPr>
          <p:cNvSpPr txBox="1"/>
          <p:nvPr/>
        </p:nvSpPr>
        <p:spPr>
          <a:xfrm>
            <a:off x="11072280" y="-7112762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游戏规则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4B0CCC8-E117-68D6-88C9-7C86C56BE4FD}"/>
              </a:ext>
            </a:extLst>
          </p:cNvPr>
          <p:cNvSpPr txBox="1"/>
          <p:nvPr/>
        </p:nvSpPr>
        <p:spPr>
          <a:xfrm>
            <a:off x="11072281" y="282885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截图演示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C17725-890F-6CCC-209D-A9BD06B3726D}"/>
              </a:ext>
            </a:extLst>
          </p:cNvPr>
          <p:cNvSpPr txBox="1"/>
          <p:nvPr/>
        </p:nvSpPr>
        <p:spPr>
          <a:xfrm>
            <a:off x="363255" y="282885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7C191E"/>
                </a:solidFill>
              </a:rPr>
              <a:t>主界面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E0AB4DF-45AA-3EEE-FF45-05F8896E6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6766" y="1113882"/>
            <a:ext cx="9158468" cy="5356989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85403FA-7A19-F96D-D954-7231B5BCDC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766" y="1113882"/>
            <a:ext cx="9158468" cy="535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3731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4B0CCC8-E117-68D6-88C9-7C86C56BE4FD}"/>
              </a:ext>
            </a:extLst>
          </p:cNvPr>
          <p:cNvSpPr txBox="1"/>
          <p:nvPr/>
        </p:nvSpPr>
        <p:spPr>
          <a:xfrm>
            <a:off x="11072281" y="282885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截图演示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C17725-890F-6CCC-209D-A9BD06B3726D}"/>
              </a:ext>
            </a:extLst>
          </p:cNvPr>
          <p:cNvSpPr txBox="1"/>
          <p:nvPr/>
        </p:nvSpPr>
        <p:spPr>
          <a:xfrm>
            <a:off x="363255" y="282885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7C191E"/>
                </a:solidFill>
              </a:rPr>
              <a:t>主界面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C274F37-60AD-A7CB-2A7F-66840D78B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6766" y="1113882"/>
            <a:ext cx="9158468" cy="535698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64B2770-17A8-75E8-49FB-93D55805ABC0}"/>
              </a:ext>
            </a:extLst>
          </p:cNvPr>
          <p:cNvSpPr txBox="1"/>
          <p:nvPr/>
        </p:nvSpPr>
        <p:spPr>
          <a:xfrm>
            <a:off x="2394580" y="59066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7C191E"/>
                </a:solidFill>
              </a:rPr>
              <a:t>关于我们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91D7A5F-D1F2-D7CB-293A-E6EFEB79D9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766" y="1113881"/>
            <a:ext cx="9158468" cy="535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5853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4B0CCC8-E117-68D6-88C9-7C86C56BE4FD}"/>
              </a:ext>
            </a:extLst>
          </p:cNvPr>
          <p:cNvSpPr txBox="1"/>
          <p:nvPr/>
        </p:nvSpPr>
        <p:spPr>
          <a:xfrm>
            <a:off x="11072281" y="282885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截图演示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C17725-890F-6CCC-209D-A9BD06B3726D}"/>
              </a:ext>
            </a:extLst>
          </p:cNvPr>
          <p:cNvSpPr txBox="1"/>
          <p:nvPr/>
        </p:nvSpPr>
        <p:spPr>
          <a:xfrm>
            <a:off x="363255" y="282885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7C191E"/>
                </a:solidFill>
              </a:rPr>
              <a:t>选关界面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C274F37-60AD-A7CB-2A7F-66840D78B2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16766" y="1113882"/>
            <a:ext cx="9158467" cy="535698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D542428-C746-05BA-9B78-3CEDC94966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766" y="1113881"/>
            <a:ext cx="9158468" cy="535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5547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4B0CCC8-E117-68D6-88C9-7C86C56BE4FD}"/>
              </a:ext>
            </a:extLst>
          </p:cNvPr>
          <p:cNvSpPr txBox="1"/>
          <p:nvPr/>
        </p:nvSpPr>
        <p:spPr>
          <a:xfrm>
            <a:off x="11072281" y="282885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截图演示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C17725-890F-6CCC-209D-A9BD06B3726D}"/>
              </a:ext>
            </a:extLst>
          </p:cNvPr>
          <p:cNvSpPr txBox="1"/>
          <p:nvPr/>
        </p:nvSpPr>
        <p:spPr>
          <a:xfrm>
            <a:off x="363255" y="282885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7C191E"/>
                </a:solidFill>
              </a:rPr>
              <a:t>游玩界面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C274F37-60AD-A7CB-2A7F-66840D78B2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16766" y="1113882"/>
            <a:ext cx="9158467" cy="535698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D180A7B-B148-11CB-1F62-F0DF6DEFD2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766" y="1113881"/>
            <a:ext cx="9158468" cy="535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2472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4B0CCC8-E117-68D6-88C9-7C86C56BE4FD}"/>
              </a:ext>
            </a:extLst>
          </p:cNvPr>
          <p:cNvSpPr txBox="1"/>
          <p:nvPr/>
        </p:nvSpPr>
        <p:spPr>
          <a:xfrm>
            <a:off x="10988447" y="-8510386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截图演示</a:t>
            </a:r>
          </a:p>
        </p:txBody>
      </p:sp>
    </p:spTree>
    <p:extLst>
      <p:ext uri="{BB962C8B-B14F-4D97-AF65-F5344CB8AC3E}">
        <p14:creationId xmlns:p14="http://schemas.microsoft.com/office/powerpoint/2010/main" val="7454716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Click="0" advTm="0">
        <p159:morph option="byObject"/>
      </p:transition>
    </mc:Choice>
    <mc:Fallback>
      <p:transition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6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3B7DAFBE-2015-61E4-A299-3935CB23D8F1}"/>
              </a:ext>
            </a:extLst>
          </p:cNvPr>
          <p:cNvSpPr txBox="1"/>
          <p:nvPr/>
        </p:nvSpPr>
        <p:spPr>
          <a:xfrm>
            <a:off x="-2027299" y="2315532"/>
            <a:ext cx="6220690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13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志</a:t>
            </a:r>
            <a:endParaRPr lang="zh-CN" altLang="en-US" sz="41300" dirty="0">
              <a:solidFill>
                <a:srgbClr val="7C191E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7E95875-97C2-D84A-59E8-DE7A4BE2B3B1}"/>
              </a:ext>
            </a:extLst>
          </p:cNvPr>
          <p:cNvSpPr txBox="1"/>
          <p:nvPr/>
        </p:nvSpPr>
        <p:spPr>
          <a:xfrm>
            <a:off x="2972822" y="4694967"/>
            <a:ext cx="2662159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600" dirty="0">
                <a:solidFill>
                  <a:schemeClr val="tx1">
                    <a:alpha val="41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之</a:t>
            </a:r>
            <a:endParaRPr lang="zh-CN" altLang="en-US" sz="16600" dirty="0">
              <a:solidFill>
                <a:schemeClr val="tx1">
                  <a:alpha val="41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8623BEC-779B-924B-095B-31B9F138C271}"/>
              </a:ext>
            </a:extLst>
          </p:cNvPr>
          <p:cNvSpPr txBox="1"/>
          <p:nvPr/>
        </p:nvSpPr>
        <p:spPr>
          <a:xfrm>
            <a:off x="6717809" y="1173292"/>
            <a:ext cx="8357373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13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青</a:t>
            </a:r>
            <a:endParaRPr lang="zh-CN" altLang="en-US" sz="8800" dirty="0">
              <a:solidFill>
                <a:srgbClr val="68945C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F30352C-E957-A326-E4C4-A6F231838AA6}"/>
              </a:ext>
            </a:extLst>
          </p:cNvPr>
          <p:cNvSpPr txBox="1"/>
          <p:nvPr/>
        </p:nvSpPr>
        <p:spPr>
          <a:xfrm>
            <a:off x="1927090" y="-763211"/>
            <a:ext cx="5605636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13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雀</a:t>
            </a:r>
            <a:endParaRPr lang="zh-CN" altLang="en-US" sz="48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35BEC40-FFD5-1352-D32F-EB58BDC356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93696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6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3B7DAFBE-2015-61E4-A299-3935CB23D8F1}"/>
              </a:ext>
            </a:extLst>
          </p:cNvPr>
          <p:cNvSpPr txBox="1"/>
          <p:nvPr/>
        </p:nvSpPr>
        <p:spPr>
          <a:xfrm>
            <a:off x="-2027299" y="2315532"/>
            <a:ext cx="6220690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13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志</a:t>
            </a:r>
            <a:endParaRPr lang="zh-CN" altLang="en-US" sz="41300" dirty="0">
              <a:solidFill>
                <a:srgbClr val="7C191E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7E95875-97C2-D84A-59E8-DE7A4BE2B3B1}"/>
              </a:ext>
            </a:extLst>
          </p:cNvPr>
          <p:cNvSpPr txBox="1"/>
          <p:nvPr/>
        </p:nvSpPr>
        <p:spPr>
          <a:xfrm>
            <a:off x="2972822" y="4694967"/>
            <a:ext cx="2662159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600" dirty="0">
                <a:solidFill>
                  <a:schemeClr val="tx1">
                    <a:alpha val="41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之</a:t>
            </a:r>
            <a:endParaRPr lang="zh-CN" altLang="en-US" sz="16600" dirty="0">
              <a:solidFill>
                <a:schemeClr val="tx1">
                  <a:alpha val="41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8623BEC-779B-924B-095B-31B9F138C271}"/>
              </a:ext>
            </a:extLst>
          </p:cNvPr>
          <p:cNvSpPr txBox="1"/>
          <p:nvPr/>
        </p:nvSpPr>
        <p:spPr>
          <a:xfrm>
            <a:off x="6717809" y="1173292"/>
            <a:ext cx="8357373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13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青</a:t>
            </a:r>
            <a:endParaRPr lang="zh-CN" altLang="en-US" sz="8800" dirty="0">
              <a:solidFill>
                <a:srgbClr val="68945C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F30352C-E957-A326-E4C4-A6F231838AA6}"/>
              </a:ext>
            </a:extLst>
          </p:cNvPr>
          <p:cNvSpPr txBox="1"/>
          <p:nvPr/>
        </p:nvSpPr>
        <p:spPr>
          <a:xfrm>
            <a:off x="1927090" y="-763211"/>
            <a:ext cx="5605636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13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雀</a:t>
            </a:r>
            <a:endParaRPr lang="zh-CN" altLang="en-US" sz="48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35BEC40-FFD5-1352-D32F-EB58BDC356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82874DE-8CDB-9BAE-F2B5-F2125826DD40}"/>
              </a:ext>
            </a:extLst>
          </p:cNvPr>
          <p:cNvSpPr txBox="1"/>
          <p:nvPr/>
        </p:nvSpPr>
        <p:spPr>
          <a:xfrm>
            <a:off x="694521" y="2162190"/>
            <a:ext cx="1080295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800" b="1" dirty="0">
                <a:solidFill>
                  <a:srgbClr val="E6E6E6"/>
                </a:solidFill>
              </a:rPr>
              <a:t>感谢您的观看</a:t>
            </a:r>
          </a:p>
        </p:txBody>
      </p:sp>
    </p:spTree>
    <p:extLst>
      <p:ext uri="{BB962C8B-B14F-4D97-AF65-F5344CB8AC3E}">
        <p14:creationId xmlns:p14="http://schemas.microsoft.com/office/powerpoint/2010/main" val="24406324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6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3B7DAFBE-2015-61E4-A299-3935CB23D8F1}"/>
              </a:ext>
            </a:extLst>
          </p:cNvPr>
          <p:cNvSpPr txBox="1"/>
          <p:nvPr/>
        </p:nvSpPr>
        <p:spPr>
          <a:xfrm>
            <a:off x="-2027299" y="2315532"/>
            <a:ext cx="6220690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13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志</a:t>
            </a:r>
            <a:endParaRPr lang="zh-CN" altLang="en-US" sz="41300" dirty="0">
              <a:solidFill>
                <a:srgbClr val="7C191E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7E95875-97C2-D84A-59E8-DE7A4BE2B3B1}"/>
              </a:ext>
            </a:extLst>
          </p:cNvPr>
          <p:cNvSpPr txBox="1"/>
          <p:nvPr/>
        </p:nvSpPr>
        <p:spPr>
          <a:xfrm>
            <a:off x="2972822" y="4694967"/>
            <a:ext cx="2662159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600" dirty="0">
                <a:solidFill>
                  <a:schemeClr val="tx1">
                    <a:alpha val="41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之</a:t>
            </a:r>
            <a:endParaRPr lang="zh-CN" altLang="en-US" sz="16600" dirty="0">
              <a:solidFill>
                <a:schemeClr val="tx1">
                  <a:alpha val="41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8623BEC-779B-924B-095B-31B9F138C271}"/>
              </a:ext>
            </a:extLst>
          </p:cNvPr>
          <p:cNvSpPr txBox="1"/>
          <p:nvPr/>
        </p:nvSpPr>
        <p:spPr>
          <a:xfrm>
            <a:off x="6717809" y="1173292"/>
            <a:ext cx="8357373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413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青</a:t>
            </a:r>
            <a:endParaRPr lang="zh-CN" altLang="en-US" sz="8800" dirty="0">
              <a:solidFill>
                <a:srgbClr val="68945C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F30352C-E957-A326-E4C4-A6F231838AA6}"/>
              </a:ext>
            </a:extLst>
          </p:cNvPr>
          <p:cNvSpPr txBox="1"/>
          <p:nvPr/>
        </p:nvSpPr>
        <p:spPr>
          <a:xfrm>
            <a:off x="1927090" y="-763211"/>
            <a:ext cx="5605636" cy="644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13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雀</a:t>
            </a:r>
            <a:endParaRPr lang="zh-CN" altLang="en-US" sz="48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35BEC40-FFD5-1352-D32F-EB58BDC356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51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Click="0" advTm="0">
        <p159:morph option="byObject"/>
      </p:transition>
    </mc:Choice>
    <mc:Fallback>
      <p:transition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6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DAB35128-8B85-9FBA-944A-B79CEBD32A37}"/>
              </a:ext>
            </a:extLst>
          </p:cNvPr>
          <p:cNvSpPr/>
          <p:nvPr/>
        </p:nvSpPr>
        <p:spPr>
          <a:xfrm>
            <a:off x="-2181680" y="2774847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4AF8426-02C6-D9C4-D6F9-CA34B250A9AA}"/>
              </a:ext>
            </a:extLst>
          </p:cNvPr>
          <p:cNvSpPr txBox="1"/>
          <p:nvPr/>
        </p:nvSpPr>
        <p:spPr>
          <a:xfrm>
            <a:off x="10424299" y="3836625"/>
            <a:ext cx="138985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6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志</a:t>
            </a:r>
            <a:endParaRPr lang="zh-CN" altLang="en-US" sz="9600" dirty="0">
              <a:solidFill>
                <a:srgbClr val="7C191E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DE0546-B64F-F334-0D43-AB1538795FA9}"/>
              </a:ext>
            </a:extLst>
          </p:cNvPr>
          <p:cNvSpPr txBox="1"/>
          <p:nvPr/>
        </p:nvSpPr>
        <p:spPr>
          <a:xfrm>
            <a:off x="10485266" y="2767280"/>
            <a:ext cx="138985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8000" dirty="0">
                <a:latin typeface="华文行楷" panose="02010800040101010101" pitchFamily="2" charset="-122"/>
                <a:ea typeface="华文行楷" panose="02010800040101010101" pitchFamily="2" charset="-122"/>
              </a:rPr>
              <a:t>之</a:t>
            </a:r>
            <a:endParaRPr lang="zh-CN" altLang="en-US" sz="8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0F98A8-CBA1-42FF-B2C9-17DA4E2C0BF0}"/>
              </a:ext>
            </a:extLst>
          </p:cNvPr>
          <p:cNvSpPr txBox="1"/>
          <p:nvPr/>
        </p:nvSpPr>
        <p:spPr>
          <a:xfrm>
            <a:off x="10363333" y="237575"/>
            <a:ext cx="151179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6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青</a:t>
            </a:r>
            <a:endParaRPr lang="zh-CN" altLang="en-US" sz="4000" dirty="0">
              <a:solidFill>
                <a:srgbClr val="68945C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3DEFE06-4044-3D87-AD0E-E02EA70C7FDC}"/>
              </a:ext>
            </a:extLst>
          </p:cNvPr>
          <p:cNvSpPr txBox="1"/>
          <p:nvPr/>
        </p:nvSpPr>
        <p:spPr>
          <a:xfrm>
            <a:off x="10363333" y="1451716"/>
            <a:ext cx="151179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6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雀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E744FA4-34AF-CBBC-CCEA-C4600AC3D962}"/>
              </a:ext>
            </a:extLst>
          </p:cNvPr>
          <p:cNvSpPr txBox="1"/>
          <p:nvPr/>
        </p:nvSpPr>
        <p:spPr>
          <a:xfrm>
            <a:off x="7837850" y="232779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BED2BB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BED2BB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想法介绍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79EB262-8A08-7096-71C8-BD4B8B03A6E9}"/>
              </a:ext>
            </a:extLst>
          </p:cNvPr>
          <p:cNvSpPr txBox="1"/>
          <p:nvPr/>
        </p:nvSpPr>
        <p:spPr>
          <a:xfrm>
            <a:off x="5538657" y="232779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BED2BB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BED2BB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游戏规则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B35FD51-F59A-C60C-1CCE-40E4214ABE97}"/>
              </a:ext>
            </a:extLst>
          </p:cNvPr>
          <p:cNvSpPr txBox="1"/>
          <p:nvPr/>
        </p:nvSpPr>
        <p:spPr>
          <a:xfrm>
            <a:off x="3239464" y="232779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BED2BB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BED2BB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截图演示</a:t>
            </a:r>
          </a:p>
        </p:txBody>
      </p:sp>
    </p:spTree>
    <p:extLst>
      <p:ext uri="{BB962C8B-B14F-4D97-AF65-F5344CB8AC3E}">
        <p14:creationId xmlns:p14="http://schemas.microsoft.com/office/powerpoint/2010/main" val="41696520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1504EBB-0117-4C3B-DCB2-F4409537F7A8}"/>
              </a:ext>
            </a:extLst>
          </p:cNvPr>
          <p:cNvSpPr/>
          <p:nvPr/>
        </p:nvSpPr>
        <p:spPr>
          <a:xfrm>
            <a:off x="-2181680" y="2774847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4AF8426-02C6-D9C4-D6F9-CA34B250A9AA}"/>
              </a:ext>
            </a:extLst>
          </p:cNvPr>
          <p:cNvSpPr txBox="1"/>
          <p:nvPr/>
        </p:nvSpPr>
        <p:spPr>
          <a:xfrm>
            <a:off x="10424299" y="3836625"/>
            <a:ext cx="138985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6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志</a:t>
            </a:r>
            <a:endParaRPr lang="zh-CN" altLang="en-US" sz="9600" dirty="0">
              <a:solidFill>
                <a:srgbClr val="7C191E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DE0546-B64F-F334-0D43-AB1538795FA9}"/>
              </a:ext>
            </a:extLst>
          </p:cNvPr>
          <p:cNvSpPr txBox="1"/>
          <p:nvPr/>
        </p:nvSpPr>
        <p:spPr>
          <a:xfrm>
            <a:off x="10485266" y="2767280"/>
            <a:ext cx="138985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8000" dirty="0">
                <a:latin typeface="华文行楷" panose="02010800040101010101" pitchFamily="2" charset="-122"/>
                <a:ea typeface="华文行楷" panose="02010800040101010101" pitchFamily="2" charset="-122"/>
              </a:rPr>
              <a:t>之</a:t>
            </a:r>
            <a:endParaRPr lang="zh-CN" altLang="en-US" sz="8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0F98A8-CBA1-42FF-B2C9-17DA4E2C0BF0}"/>
              </a:ext>
            </a:extLst>
          </p:cNvPr>
          <p:cNvSpPr txBox="1"/>
          <p:nvPr/>
        </p:nvSpPr>
        <p:spPr>
          <a:xfrm>
            <a:off x="10363333" y="237575"/>
            <a:ext cx="151179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6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青</a:t>
            </a:r>
            <a:endParaRPr lang="zh-CN" altLang="en-US" sz="4000" dirty="0">
              <a:solidFill>
                <a:srgbClr val="68945C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3DEFE06-4044-3D87-AD0E-E02EA70C7FDC}"/>
              </a:ext>
            </a:extLst>
          </p:cNvPr>
          <p:cNvSpPr txBox="1"/>
          <p:nvPr/>
        </p:nvSpPr>
        <p:spPr>
          <a:xfrm>
            <a:off x="10363333" y="1451716"/>
            <a:ext cx="151179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6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雀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E744FA4-34AF-CBBC-CCEA-C4600AC3D962}"/>
              </a:ext>
            </a:extLst>
          </p:cNvPr>
          <p:cNvSpPr txBox="1"/>
          <p:nvPr/>
        </p:nvSpPr>
        <p:spPr>
          <a:xfrm>
            <a:off x="7837850" y="232779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2A6E3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2A6E3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想法介绍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79EB262-8A08-7096-71C8-BD4B8B03A6E9}"/>
              </a:ext>
            </a:extLst>
          </p:cNvPr>
          <p:cNvSpPr txBox="1"/>
          <p:nvPr/>
        </p:nvSpPr>
        <p:spPr>
          <a:xfrm>
            <a:off x="5538657" y="232779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游戏规则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B35FD51-F59A-C60C-1CCE-40E4214ABE97}"/>
              </a:ext>
            </a:extLst>
          </p:cNvPr>
          <p:cNvSpPr txBox="1"/>
          <p:nvPr/>
        </p:nvSpPr>
        <p:spPr>
          <a:xfrm>
            <a:off x="3239464" y="232779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截图演示</a:t>
            </a:r>
          </a:p>
        </p:txBody>
      </p:sp>
    </p:spTree>
    <p:extLst>
      <p:ext uri="{BB962C8B-B14F-4D97-AF65-F5344CB8AC3E}">
        <p14:creationId xmlns:p14="http://schemas.microsoft.com/office/powerpoint/2010/main" val="7504853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Click="0" advTm="0">
        <p159:morph option="byObject"/>
      </p:transition>
    </mc:Choice>
    <mc:Fallback>
      <p:transition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4AF8426-02C6-D9C4-D6F9-CA34B250A9AA}"/>
              </a:ext>
            </a:extLst>
          </p:cNvPr>
          <p:cNvSpPr txBox="1"/>
          <p:nvPr/>
        </p:nvSpPr>
        <p:spPr>
          <a:xfrm>
            <a:off x="12603827" y="3986938"/>
            <a:ext cx="138985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6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志</a:t>
            </a:r>
            <a:endParaRPr lang="zh-CN" altLang="en-US" sz="9600" dirty="0">
              <a:solidFill>
                <a:srgbClr val="7C191E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DE0546-B64F-F334-0D43-AB1538795FA9}"/>
              </a:ext>
            </a:extLst>
          </p:cNvPr>
          <p:cNvSpPr txBox="1"/>
          <p:nvPr/>
        </p:nvSpPr>
        <p:spPr>
          <a:xfrm>
            <a:off x="12664794" y="2917593"/>
            <a:ext cx="138985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8000" dirty="0">
                <a:latin typeface="华文行楷" panose="02010800040101010101" pitchFamily="2" charset="-122"/>
                <a:ea typeface="华文行楷" panose="02010800040101010101" pitchFamily="2" charset="-122"/>
              </a:rPr>
              <a:t>之</a:t>
            </a:r>
            <a:endParaRPr lang="zh-CN" altLang="en-US" sz="8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0F98A8-CBA1-42FF-B2C9-17DA4E2C0BF0}"/>
              </a:ext>
            </a:extLst>
          </p:cNvPr>
          <p:cNvSpPr txBox="1"/>
          <p:nvPr/>
        </p:nvSpPr>
        <p:spPr>
          <a:xfrm>
            <a:off x="12542861" y="387888"/>
            <a:ext cx="151179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600" dirty="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青</a:t>
            </a:r>
            <a:endParaRPr lang="zh-CN" altLang="en-US" sz="4000" dirty="0">
              <a:solidFill>
                <a:srgbClr val="68945C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3DEFE06-4044-3D87-AD0E-E02EA70C7FDC}"/>
              </a:ext>
            </a:extLst>
          </p:cNvPr>
          <p:cNvSpPr txBox="1"/>
          <p:nvPr/>
        </p:nvSpPr>
        <p:spPr>
          <a:xfrm>
            <a:off x="12542861" y="1602029"/>
            <a:ext cx="151179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600">
                <a:solidFill>
                  <a:srgbClr val="68945C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雀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E744FA4-34AF-CBBC-CCEA-C4600AC3D962}"/>
              </a:ext>
            </a:extLst>
          </p:cNvPr>
          <p:cNvSpPr txBox="1"/>
          <p:nvPr/>
        </p:nvSpPr>
        <p:spPr>
          <a:xfrm>
            <a:off x="10958400" y="267828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2A6E3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2A6E3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想法介绍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79EB262-8A08-7096-71C8-BD4B8B03A6E9}"/>
              </a:ext>
            </a:extLst>
          </p:cNvPr>
          <p:cNvSpPr txBox="1"/>
          <p:nvPr/>
        </p:nvSpPr>
        <p:spPr>
          <a:xfrm>
            <a:off x="5588168" y="-4264065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游戏规则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B35FD51-F59A-C60C-1CCE-40E4214ABE97}"/>
              </a:ext>
            </a:extLst>
          </p:cNvPr>
          <p:cNvSpPr txBox="1"/>
          <p:nvPr/>
        </p:nvSpPr>
        <p:spPr>
          <a:xfrm>
            <a:off x="3288975" y="-4264065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7C191E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截图演示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45C3B4E-8BC9-FD3B-F1E7-4405A61D795B}"/>
              </a:ext>
            </a:extLst>
          </p:cNvPr>
          <p:cNvSpPr txBox="1"/>
          <p:nvPr/>
        </p:nvSpPr>
        <p:spPr>
          <a:xfrm>
            <a:off x="10610618" y="1074509"/>
            <a:ext cx="461665" cy="470898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dirty="0">
                <a:solidFill>
                  <a:srgbClr val="2A6E3F">
                    <a:alpha val="80000"/>
                  </a:srgbClr>
                </a:solidFill>
              </a:rPr>
              <a:t>浩浩四海，歌谣万千。曲曲惊弦，惹我流连。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960329A-5E48-B51A-7D0B-751681E84DD5}"/>
              </a:ext>
            </a:extLst>
          </p:cNvPr>
          <p:cNvSpPr txBox="1"/>
          <p:nvPr/>
        </p:nvSpPr>
        <p:spPr>
          <a:xfrm>
            <a:off x="10214754" y="1477429"/>
            <a:ext cx="461665" cy="470898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dirty="0">
                <a:solidFill>
                  <a:srgbClr val="2A6E3F">
                    <a:alpha val="80000"/>
                  </a:srgbClr>
                </a:solidFill>
              </a:rPr>
              <a:t>歌舞难难，恰逢雀现。便以鼓奏，代我翩翩。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5E4F208-2641-5E55-2D2F-6BDF39E1017B}"/>
              </a:ext>
            </a:extLst>
          </p:cNvPr>
          <p:cNvSpPr txBox="1"/>
          <p:nvPr/>
        </p:nvSpPr>
        <p:spPr>
          <a:xfrm>
            <a:off x="1352528" y="701962"/>
            <a:ext cx="8232464" cy="1319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2A6E3F"/>
                </a:solidFill>
              </a:rPr>
              <a:t>其一、此次想做一个音游。</a:t>
            </a:r>
            <a:endParaRPr lang="en-US" altLang="zh-CN" sz="2800" dirty="0">
              <a:solidFill>
                <a:srgbClr val="2A6E3F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800" dirty="0">
              <a:solidFill>
                <a:srgbClr val="2A6E3F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03F18F4-0E93-782C-C3D8-585778D45041}"/>
              </a:ext>
            </a:extLst>
          </p:cNvPr>
          <p:cNvSpPr txBox="1"/>
          <p:nvPr/>
        </p:nvSpPr>
        <p:spPr>
          <a:xfrm>
            <a:off x="1352528" y="1606159"/>
            <a:ext cx="8232464" cy="67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2A6E3F"/>
                </a:solidFill>
              </a:rPr>
              <a:t>其二、想做一个不一样的音游。</a:t>
            </a:r>
            <a:endParaRPr lang="en-US" altLang="zh-CN" sz="2800" dirty="0">
              <a:solidFill>
                <a:srgbClr val="2A6E3F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32A7018-37E9-B098-A7F6-E72A94D92BAB}"/>
              </a:ext>
            </a:extLst>
          </p:cNvPr>
          <p:cNvSpPr txBox="1"/>
          <p:nvPr/>
        </p:nvSpPr>
        <p:spPr>
          <a:xfrm>
            <a:off x="1352528" y="2640221"/>
            <a:ext cx="82324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2A6E3F"/>
                </a:solidFill>
              </a:rPr>
              <a:t>其三、恰好青雀与音游相性很合。</a:t>
            </a:r>
            <a:endParaRPr lang="zh-CN" altLang="en-US" sz="28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1A66C43-EA16-0B63-FDBB-B7DF0140E3C6}"/>
              </a:ext>
            </a:extLst>
          </p:cNvPr>
          <p:cNvSpPr txBox="1"/>
          <p:nvPr/>
        </p:nvSpPr>
        <p:spPr>
          <a:xfrm>
            <a:off x="1352528" y="3494303"/>
            <a:ext cx="8232464" cy="673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2A6E3F"/>
                </a:solidFill>
              </a:rPr>
              <a:t>其四、青雀的行为就有随机性。</a:t>
            </a:r>
            <a:endParaRPr lang="en-US" altLang="zh-CN" sz="2800" dirty="0">
              <a:solidFill>
                <a:srgbClr val="2A6E3F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907CFE8-6F72-EA7A-C1B9-D14FECB79E4B}"/>
              </a:ext>
            </a:extLst>
          </p:cNvPr>
          <p:cNvSpPr txBox="1"/>
          <p:nvPr/>
        </p:nvSpPr>
        <p:spPr>
          <a:xfrm>
            <a:off x="1352528" y="4449351"/>
            <a:ext cx="8232464" cy="1319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2A6E3F"/>
                </a:solidFill>
              </a:rPr>
              <a:t>其五、最近抽卡、肉鸽游戏盛行，看来运气游戏挺好。</a:t>
            </a:r>
          </a:p>
        </p:txBody>
      </p:sp>
    </p:spTree>
    <p:extLst>
      <p:ext uri="{BB962C8B-B14F-4D97-AF65-F5344CB8AC3E}">
        <p14:creationId xmlns:p14="http://schemas.microsoft.com/office/powerpoint/2010/main" val="13291979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20" grpId="0"/>
      <p:bldP spid="22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7E744FA4-34AF-CBBC-CCEA-C4600AC3D962}"/>
              </a:ext>
            </a:extLst>
          </p:cNvPr>
          <p:cNvSpPr txBox="1"/>
          <p:nvPr/>
        </p:nvSpPr>
        <p:spPr>
          <a:xfrm>
            <a:off x="10958400" y="267828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2A6E3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2A6E3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想法介绍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45C3B4E-8BC9-FD3B-F1E7-4405A61D795B}"/>
              </a:ext>
            </a:extLst>
          </p:cNvPr>
          <p:cNvSpPr txBox="1"/>
          <p:nvPr/>
        </p:nvSpPr>
        <p:spPr>
          <a:xfrm>
            <a:off x="10610618" y="1074509"/>
            <a:ext cx="461665" cy="470898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dirty="0">
                <a:solidFill>
                  <a:srgbClr val="2A6E3F">
                    <a:alpha val="80000"/>
                  </a:srgbClr>
                </a:solidFill>
              </a:rPr>
              <a:t>浩浩四海，歌谣万千。曲曲惊弦，惹我流连。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960329A-5E48-B51A-7D0B-751681E84DD5}"/>
              </a:ext>
            </a:extLst>
          </p:cNvPr>
          <p:cNvSpPr txBox="1"/>
          <p:nvPr/>
        </p:nvSpPr>
        <p:spPr>
          <a:xfrm>
            <a:off x="10214754" y="1477429"/>
            <a:ext cx="461665" cy="470898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dirty="0">
                <a:solidFill>
                  <a:srgbClr val="2A6E3F">
                    <a:alpha val="80000"/>
                  </a:srgbClr>
                </a:solidFill>
              </a:rPr>
              <a:t>歌舞难难，恰逢雀现。便以鼓奏，代我翩翩。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5A16D01-50D1-CAFF-82E1-BEBD7669B598}"/>
              </a:ext>
            </a:extLst>
          </p:cNvPr>
          <p:cNvSpPr txBox="1"/>
          <p:nvPr/>
        </p:nvSpPr>
        <p:spPr>
          <a:xfrm>
            <a:off x="1352527" y="2386859"/>
            <a:ext cx="823246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2A6E3F"/>
                </a:solidFill>
              </a:rPr>
              <a:t>故，</a:t>
            </a:r>
            <a:endParaRPr lang="en-US" altLang="zh-CN" sz="4400" dirty="0">
              <a:solidFill>
                <a:srgbClr val="2A6E3F"/>
              </a:solidFill>
            </a:endParaRPr>
          </a:p>
          <a:p>
            <a:r>
              <a:rPr lang="zh-CN" altLang="en-US" sz="4800" dirty="0">
                <a:solidFill>
                  <a:srgbClr val="2A6E3F"/>
                </a:solidFill>
              </a:rPr>
              <a:t>作此具有抽卡随机性的音游</a:t>
            </a:r>
          </a:p>
        </p:txBody>
      </p:sp>
    </p:spTree>
    <p:extLst>
      <p:ext uri="{BB962C8B-B14F-4D97-AF65-F5344CB8AC3E}">
        <p14:creationId xmlns:p14="http://schemas.microsoft.com/office/powerpoint/2010/main" val="23657119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7E744FA4-34AF-CBBC-CCEA-C4600AC3D962}"/>
              </a:ext>
            </a:extLst>
          </p:cNvPr>
          <p:cNvSpPr txBox="1"/>
          <p:nvPr/>
        </p:nvSpPr>
        <p:spPr>
          <a:xfrm>
            <a:off x="10958400" y="267828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2A6E3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2A6E3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想法介绍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45C3B4E-8BC9-FD3B-F1E7-4405A61D795B}"/>
              </a:ext>
            </a:extLst>
          </p:cNvPr>
          <p:cNvSpPr txBox="1"/>
          <p:nvPr/>
        </p:nvSpPr>
        <p:spPr>
          <a:xfrm>
            <a:off x="10610618" y="1074509"/>
            <a:ext cx="461665" cy="470898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dirty="0">
                <a:solidFill>
                  <a:srgbClr val="2A6E3F">
                    <a:alpha val="80000"/>
                  </a:srgbClr>
                </a:solidFill>
              </a:rPr>
              <a:t>浩浩四海，歌谣万千。曲曲惊弦，惹我流连。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960329A-5E48-B51A-7D0B-751681E84DD5}"/>
              </a:ext>
            </a:extLst>
          </p:cNvPr>
          <p:cNvSpPr txBox="1"/>
          <p:nvPr/>
        </p:nvSpPr>
        <p:spPr>
          <a:xfrm>
            <a:off x="10214754" y="1477429"/>
            <a:ext cx="461665" cy="470898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dirty="0">
                <a:solidFill>
                  <a:srgbClr val="2A6E3F">
                    <a:alpha val="80000"/>
                  </a:srgbClr>
                </a:solidFill>
              </a:rPr>
              <a:t>歌舞难难，恰逢雀现。便以鼓奏，代我翩翩。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EB9D18C-F82A-D3C2-6AEB-54724E79373B}"/>
              </a:ext>
            </a:extLst>
          </p:cNvPr>
          <p:cNvSpPr txBox="1"/>
          <p:nvPr/>
        </p:nvSpPr>
        <p:spPr>
          <a:xfrm>
            <a:off x="11072283" y="7560506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游戏规则</a:t>
            </a:r>
          </a:p>
        </p:txBody>
      </p:sp>
    </p:spTree>
    <p:extLst>
      <p:ext uri="{BB962C8B-B14F-4D97-AF65-F5344CB8AC3E}">
        <p14:creationId xmlns:p14="http://schemas.microsoft.com/office/powerpoint/2010/main" val="795690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0" advClick="0" advTm="0">
        <p159:morph option="byObject"/>
      </p:transition>
    </mc:Choice>
    <mc:Fallback>
      <p:transition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7E744FA4-34AF-CBBC-CCEA-C4600AC3D962}"/>
              </a:ext>
            </a:extLst>
          </p:cNvPr>
          <p:cNvSpPr txBox="1"/>
          <p:nvPr/>
        </p:nvSpPr>
        <p:spPr>
          <a:xfrm>
            <a:off x="11072281" y="-7110002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solidFill>
                  <a:srgbClr val="2A6E3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solidFill>
                  <a:srgbClr val="2A6E3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想法介绍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EB9D18C-F82A-D3C2-6AEB-54724E79373B}"/>
              </a:ext>
            </a:extLst>
          </p:cNvPr>
          <p:cNvSpPr txBox="1"/>
          <p:nvPr/>
        </p:nvSpPr>
        <p:spPr>
          <a:xfrm>
            <a:off x="11072282" y="282885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游戏规则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A5C795E-8917-621C-0E92-62A563914EDC}"/>
              </a:ext>
            </a:extLst>
          </p:cNvPr>
          <p:cNvSpPr txBox="1"/>
          <p:nvPr/>
        </p:nvSpPr>
        <p:spPr>
          <a:xfrm>
            <a:off x="4377330" y="742260"/>
            <a:ext cx="343733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6000" b="0" dirty="0">
                <a:effectLst/>
                <a:latin typeface="JetBrains Mono" panose="02000009000000000000" pitchFamily="49" charset="0"/>
              </a:rPr>
              <a:t>鼓点打击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2D85764-73CE-D31E-73DA-C278C0B33ADB}"/>
              </a:ext>
            </a:extLst>
          </p:cNvPr>
          <p:cNvSpPr txBox="1"/>
          <p:nvPr/>
        </p:nvSpPr>
        <p:spPr>
          <a:xfrm>
            <a:off x="3073722" y="2939276"/>
            <a:ext cx="16581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b="0" dirty="0">
                <a:effectLst/>
                <a:latin typeface="JetBrains Mono" panose="02000009000000000000" pitchFamily="49" charset="0"/>
              </a:rPr>
              <a:t>按键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8F553FC-AAB3-96A7-CDFD-4D2FEAF308C8}"/>
              </a:ext>
            </a:extLst>
          </p:cNvPr>
          <p:cNvSpPr txBox="1"/>
          <p:nvPr/>
        </p:nvSpPr>
        <p:spPr>
          <a:xfrm>
            <a:off x="7878819" y="293927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0" dirty="0">
                <a:effectLst/>
                <a:latin typeface="JetBrains Mono" panose="02000009000000000000" pitchFamily="49" charset="0"/>
              </a:rPr>
              <a:t>效果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3AE1A0D-B9E2-8CEA-6697-FF2174356ECC}"/>
              </a:ext>
            </a:extLst>
          </p:cNvPr>
          <p:cNvSpPr txBox="1"/>
          <p:nvPr/>
        </p:nvSpPr>
        <p:spPr>
          <a:xfrm>
            <a:off x="3117149" y="4042807"/>
            <a:ext cx="1571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7C191E"/>
                </a:solidFill>
              </a:rPr>
              <a:t>E</a:t>
            </a:r>
            <a:r>
              <a:rPr lang="zh-CN" altLang="en-US" sz="2400" dirty="0"/>
              <a:t>或者</a:t>
            </a:r>
            <a:r>
              <a:rPr lang="zh-CN" altLang="en-US" sz="2400" dirty="0">
                <a:solidFill>
                  <a:srgbClr val="7C191E"/>
                </a:solidFill>
              </a:rPr>
              <a:t>空格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38B2D3-F520-1A76-7F90-CC4120837A0B}"/>
              </a:ext>
            </a:extLst>
          </p:cNvPr>
          <p:cNvSpPr txBox="1"/>
          <p:nvPr/>
        </p:nvSpPr>
        <p:spPr>
          <a:xfrm>
            <a:off x="6096000" y="4042807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检测鼓点位置，并进行击打判定</a:t>
            </a:r>
          </a:p>
        </p:txBody>
      </p:sp>
    </p:spTree>
    <p:extLst>
      <p:ext uri="{BB962C8B-B14F-4D97-AF65-F5344CB8AC3E}">
        <p14:creationId xmlns:p14="http://schemas.microsoft.com/office/powerpoint/2010/main" val="26888818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2DEE39D-8488-733E-912A-30BF75D4403C}"/>
              </a:ext>
            </a:extLst>
          </p:cNvPr>
          <p:cNvSpPr/>
          <p:nvPr/>
        </p:nvSpPr>
        <p:spPr>
          <a:xfrm>
            <a:off x="-6603832" y="2799899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EB9D18C-F82A-D3C2-6AEB-54724E79373B}"/>
              </a:ext>
            </a:extLst>
          </p:cNvPr>
          <p:cNvSpPr txBox="1"/>
          <p:nvPr/>
        </p:nvSpPr>
        <p:spPr>
          <a:xfrm>
            <a:off x="11072282" y="282885"/>
            <a:ext cx="1015663" cy="39732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· </a:t>
            </a:r>
            <a:r>
              <a:rPr lang="zh-CN" altLang="en-US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游戏规则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A5C795E-8917-621C-0E92-62A563914EDC}"/>
              </a:ext>
            </a:extLst>
          </p:cNvPr>
          <p:cNvSpPr txBox="1"/>
          <p:nvPr/>
        </p:nvSpPr>
        <p:spPr>
          <a:xfrm>
            <a:off x="4377330" y="742260"/>
            <a:ext cx="343733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0" dirty="0">
                <a:effectLst/>
                <a:latin typeface="JetBrains Mono" panose="02000009000000000000" pitchFamily="49" charset="0"/>
              </a:rPr>
              <a:t>得分规则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2D85764-73CE-D31E-73DA-C278C0B33ADB}"/>
              </a:ext>
            </a:extLst>
          </p:cNvPr>
          <p:cNvSpPr txBox="1"/>
          <p:nvPr/>
        </p:nvSpPr>
        <p:spPr>
          <a:xfrm>
            <a:off x="4946609" y="1691903"/>
            <a:ext cx="22987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b="0" dirty="0">
                <a:effectLst/>
                <a:latin typeface="JetBrains Mono" panose="02000009000000000000" pitchFamily="49" charset="0"/>
              </a:rPr>
              <a:t>打击抽牌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8F553FC-AAB3-96A7-CDFD-4D2FEAF308C8}"/>
              </a:ext>
            </a:extLst>
          </p:cNvPr>
          <p:cNvSpPr txBox="1"/>
          <p:nvPr/>
        </p:nvSpPr>
        <p:spPr>
          <a:xfrm>
            <a:off x="7928526" y="279989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0" dirty="0">
                <a:effectLst/>
                <a:latin typeface="JetBrains Mono" panose="02000009000000000000" pitchFamily="49" charset="0"/>
              </a:rPr>
              <a:t>牌的种类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3AE1A0D-B9E2-8CEA-6697-FF2174356ECC}"/>
              </a:ext>
            </a:extLst>
          </p:cNvPr>
          <p:cNvSpPr txBox="1"/>
          <p:nvPr/>
        </p:nvSpPr>
        <p:spPr>
          <a:xfrm>
            <a:off x="1891428" y="3467425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四个牌位，最多放四张牌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38B2D3-F520-1A76-7F90-CC4120837A0B}"/>
              </a:ext>
            </a:extLst>
          </p:cNvPr>
          <p:cNvSpPr txBox="1"/>
          <p:nvPr/>
        </p:nvSpPr>
        <p:spPr>
          <a:xfrm>
            <a:off x="7877229" y="3467424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7C191E"/>
                </a:solidFill>
                <a:latin typeface="JetBrains Mono" panose="02000009000000000000" pitchFamily="49" charset="0"/>
              </a:rPr>
              <a:t>鸟</a:t>
            </a:r>
            <a:r>
              <a:rPr lang="zh-CN" altLang="en-US" sz="2400" dirty="0">
                <a:latin typeface="JetBrains Mono" panose="02000009000000000000" pitchFamily="49" charset="0"/>
              </a:rPr>
              <a:t>、</a:t>
            </a:r>
            <a:r>
              <a:rPr lang="zh-CN" altLang="en-US" sz="2400" dirty="0">
                <a:solidFill>
                  <a:srgbClr val="7C191E"/>
                </a:solidFill>
                <a:latin typeface="JetBrains Mono" panose="02000009000000000000" pitchFamily="49" charset="0"/>
              </a:rPr>
              <a:t>字</a:t>
            </a:r>
            <a:r>
              <a:rPr lang="zh-CN" altLang="en-US" sz="2400" dirty="0">
                <a:latin typeface="JetBrains Mono" panose="02000009000000000000" pitchFamily="49" charset="0"/>
              </a:rPr>
              <a:t>、</a:t>
            </a:r>
            <a:r>
              <a:rPr lang="zh-CN" altLang="en-US" sz="2400" dirty="0">
                <a:solidFill>
                  <a:srgbClr val="7C191E"/>
                </a:solidFill>
                <a:latin typeface="JetBrains Mono" panose="02000009000000000000" pitchFamily="49" charset="0"/>
              </a:rPr>
              <a:t>环</a:t>
            </a:r>
            <a:endParaRPr lang="zh-CN" altLang="en-US" sz="2400" b="0" dirty="0">
              <a:solidFill>
                <a:srgbClr val="7C191E"/>
              </a:solidFill>
              <a:effectLst/>
              <a:latin typeface="JetBrains Mono" panose="02000009000000000000" pitchFamily="49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D624B07-2A45-DEEC-5D2B-B451B5A3C817}"/>
              </a:ext>
            </a:extLst>
          </p:cNvPr>
          <p:cNvSpPr txBox="1"/>
          <p:nvPr/>
        </p:nvSpPr>
        <p:spPr>
          <a:xfrm>
            <a:off x="5285521" y="438687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0" dirty="0">
                <a:effectLst/>
                <a:latin typeface="JetBrains Mono" panose="02000009000000000000" pitchFamily="49" charset="0"/>
              </a:rPr>
              <a:t>抽牌时刻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2738C4D-3ABF-D8B0-EF19-82CEB876B27C}"/>
              </a:ext>
            </a:extLst>
          </p:cNvPr>
          <p:cNvSpPr txBox="1"/>
          <p:nvPr/>
        </p:nvSpPr>
        <p:spPr>
          <a:xfrm>
            <a:off x="2713161" y="279989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0" dirty="0">
                <a:effectLst/>
                <a:latin typeface="JetBrains Mono" panose="02000009000000000000" pitchFamily="49" charset="0"/>
              </a:rPr>
              <a:t>牌槽数量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6688679-AAD9-6BDF-9C9B-476945583915}"/>
              </a:ext>
            </a:extLst>
          </p:cNvPr>
          <p:cNvSpPr txBox="1"/>
          <p:nvPr/>
        </p:nvSpPr>
        <p:spPr>
          <a:xfrm>
            <a:off x="4772560" y="5422098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0" dirty="0">
                <a:solidFill>
                  <a:srgbClr val="7C191E"/>
                </a:solidFill>
                <a:effectLst/>
                <a:latin typeface="JetBrains Mono" panose="02000009000000000000" pitchFamily="49" charset="0"/>
              </a:rPr>
              <a:t>普通</a:t>
            </a:r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击打抽</a:t>
            </a:r>
            <a:r>
              <a:rPr lang="zh-CN" altLang="en-US" sz="2400" b="0" dirty="0">
                <a:solidFill>
                  <a:srgbClr val="7C191E"/>
                </a:solidFill>
                <a:effectLst/>
                <a:latin typeface="JetBrains Mono" panose="02000009000000000000" pitchFamily="49" charset="0"/>
              </a:rPr>
              <a:t>一</a:t>
            </a:r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张牌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3EC2DC6-F117-3085-40E0-C23FFE34AC95}"/>
              </a:ext>
            </a:extLst>
          </p:cNvPr>
          <p:cNvSpPr txBox="1"/>
          <p:nvPr/>
        </p:nvSpPr>
        <p:spPr>
          <a:xfrm>
            <a:off x="4772561" y="493526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0" dirty="0">
                <a:solidFill>
                  <a:srgbClr val="7C191E"/>
                </a:solidFill>
                <a:effectLst/>
                <a:latin typeface="JetBrains Mono" panose="02000009000000000000" pitchFamily="49" charset="0"/>
              </a:rPr>
              <a:t>完美</a:t>
            </a:r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击打抽</a:t>
            </a:r>
            <a:r>
              <a:rPr lang="zh-CN" altLang="en-US" sz="2400" b="0" dirty="0">
                <a:solidFill>
                  <a:srgbClr val="7C191E"/>
                </a:solidFill>
                <a:effectLst/>
                <a:latin typeface="JetBrains Mono" panose="02000009000000000000" pitchFamily="49" charset="0"/>
              </a:rPr>
              <a:t>两</a:t>
            </a:r>
            <a:r>
              <a:rPr lang="zh-CN" altLang="en-US" sz="2400" b="0" dirty="0">
                <a:effectLst/>
                <a:latin typeface="JetBrains Mono" panose="02000009000000000000" pitchFamily="49" charset="0"/>
              </a:rPr>
              <a:t>张牌</a:t>
            </a:r>
          </a:p>
        </p:txBody>
      </p:sp>
    </p:spTree>
    <p:extLst>
      <p:ext uri="{BB962C8B-B14F-4D97-AF65-F5344CB8AC3E}">
        <p14:creationId xmlns:p14="http://schemas.microsoft.com/office/powerpoint/2010/main" val="2468096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</TotalTime>
  <Words>421</Words>
  <Application>Microsoft Office PowerPoint</Application>
  <PresentationFormat>宽屏</PresentationFormat>
  <Paragraphs>102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等线</vt:lpstr>
      <vt:lpstr>等线 Light</vt:lpstr>
      <vt:lpstr>黑体</vt:lpstr>
      <vt:lpstr>华文行楷</vt:lpstr>
      <vt:lpstr>Arial</vt:lpstr>
      <vt:lpstr>JetBrains Mono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仙 仙</dc:creator>
  <cp:lastModifiedBy>仙 仙</cp:lastModifiedBy>
  <cp:revision>2</cp:revision>
  <dcterms:created xsi:type="dcterms:W3CDTF">2023-06-06T14:28:21Z</dcterms:created>
  <dcterms:modified xsi:type="dcterms:W3CDTF">2023-06-07T01:41:06Z</dcterms:modified>
</cp:coreProperties>
</file>

<file path=docProps/thumbnail.jpeg>
</file>